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1790" r:id="rId2"/>
    <p:sldId id="1791" r:id="rId3"/>
    <p:sldId id="1792" r:id="rId4"/>
    <p:sldId id="1793" r:id="rId5"/>
    <p:sldId id="1794" r:id="rId6"/>
    <p:sldId id="1795" r:id="rId7"/>
    <p:sldId id="1789" r:id="rId8"/>
    <p:sldId id="1747" r:id="rId9"/>
    <p:sldId id="1765" r:id="rId10"/>
    <p:sldId id="1759" r:id="rId11"/>
    <p:sldId id="1771" r:id="rId12"/>
    <p:sldId id="1766" r:id="rId13"/>
    <p:sldId id="1760" r:id="rId14"/>
    <p:sldId id="1772" r:id="rId15"/>
    <p:sldId id="1767" r:id="rId16"/>
    <p:sldId id="1761" r:id="rId17"/>
    <p:sldId id="1773" r:id="rId18"/>
    <p:sldId id="1768" r:id="rId19"/>
    <p:sldId id="1763" r:id="rId20"/>
    <p:sldId id="1774" r:id="rId21"/>
    <p:sldId id="1764" r:id="rId22"/>
    <p:sldId id="1769" r:id="rId23"/>
    <p:sldId id="1775" r:id="rId24"/>
    <p:sldId id="1746" r:id="rId25"/>
    <p:sldId id="1749" r:id="rId26"/>
    <p:sldId id="1751" r:id="rId27"/>
    <p:sldId id="1750" r:id="rId28"/>
    <p:sldId id="1776" r:id="rId29"/>
    <p:sldId id="1770" r:id="rId30"/>
    <p:sldId id="1777" r:id="rId31"/>
    <p:sldId id="1796" r:id="rId32"/>
    <p:sldId id="1797" r:id="rId33"/>
    <p:sldId id="1778" r:id="rId3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CCFF"/>
    <a:srgbClr val="FF00FF"/>
    <a:srgbClr val="00FF99"/>
    <a:srgbClr val="D0CFD0"/>
    <a:srgbClr val="DDDDDD"/>
    <a:srgbClr val="E3E1E3"/>
    <a:srgbClr val="0911FF"/>
    <a:srgbClr val="0908FF"/>
    <a:srgbClr val="FFAA0B"/>
    <a:srgbClr val="060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9" autoAdjust="0"/>
    <p:restoredTop sz="78580" autoAdjust="0"/>
  </p:normalViewPr>
  <p:slideViewPr>
    <p:cSldViewPr>
      <p:cViewPr varScale="1">
        <p:scale>
          <a:sx n="88" d="100"/>
          <a:sy n="88" d="100"/>
        </p:scale>
        <p:origin x="1104" y="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5" tIns="46582" rIns="93165" bIns="46582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5" tIns="46582" rIns="93165" bIns="46582" rtlCol="0"/>
          <a:lstStyle>
            <a:lvl1pPr algn="r">
              <a:defRPr sz="1200"/>
            </a:lvl1pPr>
          </a:lstStyle>
          <a:p>
            <a:fld id="{9CE91717-0606-42BA-88BC-645A0AB12BB6}" type="datetimeFigureOut">
              <a:rPr lang="en-CA" smtClean="0"/>
              <a:pPr/>
              <a:t>2025-11-05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65" tIns="46582" rIns="93165" bIns="46582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65" tIns="46582" rIns="93165" bIns="46582" rtlCol="0" anchor="b"/>
          <a:lstStyle>
            <a:lvl1pPr algn="r">
              <a:defRPr sz="1200"/>
            </a:lvl1pPr>
          </a:lstStyle>
          <a:p>
            <a:fld id="{8CCC4D4E-463D-48E7-BEB1-0AB4BE6A3C11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21266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5" tIns="46582" rIns="93165" bIns="46582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5" tIns="46582" rIns="93165" bIns="46582" rtlCol="0"/>
          <a:lstStyle>
            <a:lvl1pPr algn="r">
              <a:defRPr sz="1200"/>
            </a:lvl1pPr>
          </a:lstStyle>
          <a:p>
            <a:fld id="{83270685-4A16-489C-A9EB-E95FFDEA9F9B}" type="datetimeFigureOut">
              <a:rPr lang="en-CA" smtClean="0"/>
              <a:pPr/>
              <a:t>2025-11-05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5" tIns="46582" rIns="93165" bIns="46582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65" tIns="46582" rIns="93165" bIns="4658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65" tIns="46582" rIns="93165" bIns="46582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65" tIns="46582" rIns="93165" bIns="46582" rtlCol="0" anchor="b"/>
          <a:lstStyle>
            <a:lvl1pPr algn="r">
              <a:defRPr sz="1200"/>
            </a:lvl1pPr>
          </a:lstStyle>
          <a:p>
            <a:fld id="{D66826B0-C107-44AF-BD63-95CBFECE6FA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7775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2025-11-05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2025-11-05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2025-11-05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4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2025-11-05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2025-11-05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2025-11-05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2025-11-05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2025-11-05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CA" dirty="0"/>
            </a:lvl1pPr>
          </a:lstStyle>
          <a:p>
            <a:pPr lvl="0"/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2025-11-05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5" descr="A black and white photo of a city&#10;&#10;Description automatically generated with low confidence">
            <a:extLst>
              <a:ext uri="{FF2B5EF4-FFF2-40B4-BE49-F238E27FC236}">
                <a16:creationId xmlns:a16="http://schemas.microsoft.com/office/drawing/2014/main" id="{2C88072A-5BC1-A252-1C33-71ECDEFCE08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4507" r="-1" b="12372"/>
          <a:stretch/>
        </p:blipFill>
        <p:spPr>
          <a:xfrm>
            <a:off x="-794591" y="-146991"/>
            <a:ext cx="13361557" cy="715198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990" y="142175"/>
            <a:ext cx="10972800" cy="571500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extrusionH="57150" contourW="6350" prstMaterial="plastic">
              <a:bevelT w="20320" h="20320" prst="softRound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>
              <a:defRPr lang="en-CA" sz="3600" b="1" i="0" kern="1200" cap="small" baseline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anose="000009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C3A4F4-9650-69BB-A30E-E5491198F4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76184" y="5547682"/>
            <a:ext cx="8099803" cy="571500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ln>
                  <a:noFill/>
                </a:ln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36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…</a:t>
            </a:r>
            <a:endParaRPr lang="en-C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CD2558-4EF8-42F5-E0BB-943A82FE395E}"/>
              </a:ext>
            </a:extLst>
          </p:cNvPr>
          <p:cNvSpPr txBox="1"/>
          <p:nvPr userDrawn="1"/>
        </p:nvSpPr>
        <p:spPr>
          <a:xfrm>
            <a:off x="3579368" y="1491915"/>
            <a:ext cx="5293437" cy="3154710"/>
          </a:xfrm>
          <a:prstGeom prst="rect">
            <a:avLst/>
          </a:prstGeom>
          <a:noFill/>
          <a:effectLst>
            <a:glow rad="228600">
              <a:srgbClr val="FF00FF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199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27000">
                    <a:srgbClr val="00FFFF"/>
                  </a:glow>
                </a:effectLst>
                <a:latin typeface="Mistral" panose="03090702030407020403" pitchFamily="66" charset="0"/>
              </a:rPr>
              <a:t>Demo!</a:t>
            </a:r>
            <a:endParaRPr lang="en-CA" sz="199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27000">
                  <a:srgbClr val="00FFFF"/>
                </a:glow>
              </a:effectLst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41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mute="1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  <p:bldP spid="4" grpId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hdwallsource.com/img/2014/7/cool-computer-backgrounds-27940-28662-hd-wallpapers.jpg">
            <a:extLst>
              <a:ext uri="{FF2B5EF4-FFF2-40B4-BE49-F238E27FC236}">
                <a16:creationId xmlns:a16="http://schemas.microsoft.com/office/drawing/2014/main" id="{BBD2BBF7-9E82-D807-DA2C-AFE5AC0509B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6" b="6025"/>
          <a:stretch/>
        </p:blipFill>
        <p:spPr bwMode="auto">
          <a:xfrm>
            <a:off x="0" y="43706"/>
            <a:ext cx="12246512" cy="681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8CDD70-555E-CF2E-7ED6-B21513911482}"/>
              </a:ext>
            </a:extLst>
          </p:cNvPr>
          <p:cNvSpPr txBox="1"/>
          <p:nvPr userDrawn="1"/>
        </p:nvSpPr>
        <p:spPr>
          <a:xfrm>
            <a:off x="3684780" y="0"/>
            <a:ext cx="4477508" cy="1569660"/>
          </a:xfrm>
          <a:prstGeom prst="rect">
            <a:avLst/>
          </a:prstGeom>
          <a:noFill/>
          <a:effectLst>
            <a:glow rad="228600">
              <a:srgbClr val="FF00FF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9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27000">
                    <a:srgbClr val="FF00FF"/>
                  </a:glow>
                </a:effectLst>
                <a:latin typeface="Mistral" panose="03090702030407020403" pitchFamily="66" charset="0"/>
              </a:rPr>
              <a:t>Your Turn!</a:t>
            </a:r>
            <a:endParaRPr lang="en-CA" sz="96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27000">
                  <a:srgbClr val="FF00FF"/>
                </a:glow>
              </a:effectLst>
              <a:latin typeface="Mistral" panose="03090702030407020403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FCBDC-5263-389A-55E0-DA9595ECD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34" y="2071544"/>
            <a:ext cx="10972800" cy="57150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79488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0032438" y="68626"/>
            <a:ext cx="2113557" cy="6704956"/>
          </a:xfrm>
          <a:prstGeom prst="rect">
            <a:avLst/>
          </a:prstGeom>
          <a:solidFill>
            <a:srgbClr val="00FFFF">
              <a:alpha val="20000"/>
            </a:srgbClr>
          </a:solidFill>
          <a:ln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/>
          <a:lstStyle/>
          <a:p>
            <a:pPr algn="ctr"/>
            <a:r>
              <a:rPr lang="en-CA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977269" y="66234"/>
            <a:ext cx="7055168" cy="6704956"/>
          </a:xfrm>
          <a:prstGeom prst="rect">
            <a:avLst/>
          </a:prstGeom>
          <a:solidFill>
            <a:srgbClr val="00FFFF">
              <a:alpha val="20000"/>
            </a:srgbClr>
          </a:solidFill>
          <a:ln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CA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Heap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6129" y="61270"/>
            <a:ext cx="2918440" cy="6704956"/>
          </a:xfrm>
          <a:prstGeom prst="rect">
            <a:avLst/>
          </a:prstGeom>
          <a:solidFill>
            <a:srgbClr val="00FFFF">
              <a:alpha val="20000"/>
            </a:srgbClr>
          </a:solidFill>
          <a:ln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CA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Stack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E05572-4E65-4283-95F3-E0F8B13F3161}"/>
              </a:ext>
            </a:extLst>
          </p:cNvPr>
          <p:cNvSpPr/>
          <p:nvPr userDrawn="1"/>
        </p:nvSpPr>
        <p:spPr>
          <a:xfrm>
            <a:off x="46130" y="30634"/>
            <a:ext cx="12099741" cy="67967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933514-11B1-4F50-B6FE-4E02F05473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008" y="1132266"/>
            <a:ext cx="10195984" cy="54504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52FCD5-91CA-4309-A525-895102F41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469" y="-19427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7659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0032438" y="68626"/>
            <a:ext cx="2113557" cy="6704956"/>
          </a:xfrm>
          <a:prstGeom prst="rect">
            <a:avLst/>
          </a:prstGeom>
          <a:solidFill>
            <a:srgbClr val="00FFFF">
              <a:alpha val="20000"/>
            </a:srgbClr>
          </a:solidFill>
          <a:ln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/>
          <a:lstStyle/>
          <a:p>
            <a:pPr algn="ctr"/>
            <a:r>
              <a:rPr lang="en-CA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977269" y="66234"/>
            <a:ext cx="7055168" cy="6704956"/>
          </a:xfrm>
          <a:prstGeom prst="rect">
            <a:avLst/>
          </a:prstGeom>
          <a:solidFill>
            <a:srgbClr val="00FFFF">
              <a:alpha val="20000"/>
            </a:srgbClr>
          </a:solidFill>
          <a:ln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CA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Heap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6129" y="61270"/>
            <a:ext cx="2918440" cy="6704956"/>
          </a:xfrm>
          <a:prstGeom prst="rect">
            <a:avLst/>
          </a:prstGeom>
          <a:solidFill>
            <a:srgbClr val="00FFFF">
              <a:alpha val="20000"/>
            </a:srgbClr>
          </a:solidFill>
          <a:ln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CA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Stack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E05572-4E65-4283-95F3-E0F8B13F3161}"/>
              </a:ext>
            </a:extLst>
          </p:cNvPr>
          <p:cNvSpPr/>
          <p:nvPr userDrawn="1"/>
        </p:nvSpPr>
        <p:spPr>
          <a:xfrm>
            <a:off x="46130" y="30634"/>
            <a:ext cx="12099741" cy="6796731"/>
          </a:xfrm>
          <a:prstGeom prst="rect">
            <a:avLst/>
          </a:prstGeom>
          <a:solidFill>
            <a:srgbClr val="FF00F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933514-11B1-4F50-B6FE-4E02F05473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008" y="1132266"/>
            <a:ext cx="10195984" cy="54504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52FCD5-91CA-4309-A525-895102F41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469" y="-19427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778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hdwallsource.com/img/2014/7/cool-computer-backgrounds-27940-28662-hd-wallpapers.jpg">
            <a:extLst>
              <a:ext uri="{FF2B5EF4-FFF2-40B4-BE49-F238E27FC236}">
                <a16:creationId xmlns:a16="http://schemas.microsoft.com/office/drawing/2014/main" id="{BBD2BBF7-9E82-D807-DA2C-AFE5AC0509B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6" b="6025"/>
          <a:stretch/>
        </p:blipFill>
        <p:spPr bwMode="auto">
          <a:xfrm>
            <a:off x="0" y="43706"/>
            <a:ext cx="12246512" cy="681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8CDD70-555E-CF2E-7ED6-B21513911482}"/>
              </a:ext>
            </a:extLst>
          </p:cNvPr>
          <p:cNvSpPr txBox="1"/>
          <p:nvPr userDrawn="1"/>
        </p:nvSpPr>
        <p:spPr>
          <a:xfrm>
            <a:off x="3684780" y="0"/>
            <a:ext cx="4477508" cy="1569660"/>
          </a:xfrm>
          <a:prstGeom prst="rect">
            <a:avLst/>
          </a:prstGeom>
          <a:noFill/>
          <a:effectLst>
            <a:glow rad="228600">
              <a:srgbClr val="FF00FF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9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27000">
                    <a:srgbClr val="FF00FF"/>
                  </a:glow>
                </a:effectLst>
                <a:latin typeface="Mistral" panose="03090702030407020403" pitchFamily="66" charset="0"/>
              </a:rPr>
              <a:t>Your Turn!</a:t>
            </a:r>
            <a:endParaRPr lang="en-CA" sz="96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27000">
                  <a:srgbClr val="FF00FF"/>
                </a:glow>
              </a:effectLst>
              <a:latin typeface="Mistral" panose="03090702030407020403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FCBDC-5263-389A-55E0-DA9595ECD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34" y="2071544"/>
            <a:ext cx="10972800" cy="57150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35899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6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2025-11-05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CC"/>
            </a:gs>
            <a:gs pos="95000">
              <a:schemeClr val="tx1">
                <a:lumMod val="95000"/>
                <a:lumOff val="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53" r:id="rId9"/>
    <p:sldLayoutId id="2147483652" r:id="rId10"/>
    <p:sldLayoutId id="2147483651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3200" b="1" i="0" kern="1200" cap="all" baseline="0">
          <a:solidFill>
            <a:srgbClr val="FFFF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ontserrat ExtraBold" panose="00000900000000000000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9B4DD-B8BD-1480-40DC-350D0CC20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Week 9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33585B-1588-8280-93DF-C2C7AF1CA6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CA" sz="4000" dirty="0"/>
              <a:t>A bunch of stuff</a:t>
            </a:r>
          </a:p>
          <a:p>
            <a:pPr lvl="2"/>
            <a:r>
              <a:rPr lang="en-CA" sz="3600" dirty="0"/>
              <a:t>Visibility, height, width, overflow, units, float</a:t>
            </a:r>
          </a:p>
          <a:p>
            <a:pPr lvl="1"/>
            <a:r>
              <a:rPr lang="en-CA" sz="4000" dirty="0"/>
              <a:t>Positioning- static, absolute, relative,  fixed, sticky</a:t>
            </a:r>
          </a:p>
          <a:p>
            <a:pPr lvl="1"/>
            <a:r>
              <a:rPr lang="en-CA" sz="4000" dirty="0"/>
              <a:t>Media queries</a:t>
            </a:r>
          </a:p>
          <a:p>
            <a:pPr lvl="1"/>
            <a:r>
              <a:rPr lang="en-CA" sz="4000" dirty="0"/>
              <a:t>Custom properties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65333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E3B53-E4EE-2798-EB7E-329CB23C6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BDCE0E2-D8FF-7526-A912-0D3A13ACD587}"/>
              </a:ext>
            </a:extLst>
          </p:cNvPr>
          <p:cNvSpPr/>
          <p:nvPr/>
        </p:nvSpPr>
        <p:spPr>
          <a:xfrm>
            <a:off x="4367808" y="116632"/>
            <a:ext cx="7632848" cy="331236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3AB2AB6-194B-C642-87AB-17C009B0A1CE}"/>
              </a:ext>
            </a:extLst>
          </p:cNvPr>
          <p:cNvSpPr/>
          <p:nvPr/>
        </p:nvSpPr>
        <p:spPr>
          <a:xfrm>
            <a:off x="4439816" y="188640"/>
            <a:ext cx="7535567" cy="530441"/>
          </a:xfrm>
          <a:prstGeom prst="rect">
            <a:avLst/>
          </a:prstGeom>
          <a:solidFill>
            <a:srgbClr val="00CCFF"/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3D2573-AF4F-7544-4CC8-54410A6C6C3C}"/>
              </a:ext>
            </a:extLst>
          </p:cNvPr>
          <p:cNvSpPr/>
          <p:nvPr/>
        </p:nvSpPr>
        <p:spPr>
          <a:xfrm>
            <a:off x="4439816" y="764704"/>
            <a:ext cx="1368152" cy="1224136"/>
          </a:xfrm>
          <a:prstGeom prst="rect">
            <a:avLst/>
          </a:prstGeom>
          <a:solidFill>
            <a:srgbClr val="00CCFF"/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BB621A-47E9-569A-16C1-2A53C410FABB}"/>
              </a:ext>
            </a:extLst>
          </p:cNvPr>
          <p:cNvSpPr txBox="1"/>
          <p:nvPr/>
        </p:nvSpPr>
        <p:spPr>
          <a:xfrm>
            <a:off x="4474866" y="256297"/>
            <a:ext cx="746546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txBody>
          <a:bodyPr wrap="square" rIns="90000" rtlCol="0">
            <a:spAutoFit/>
          </a:bodyPr>
          <a:lstStyle/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This is a paragraph</a:t>
            </a:r>
            <a:endParaRPr lang="en-CA" b="1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A91ED8-C540-FC7B-B076-E982D2F06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17" y="260648"/>
            <a:ext cx="3457143" cy="223809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41416C4-E611-5982-5117-BFE29457DBB4}"/>
              </a:ext>
            </a:extLst>
          </p:cNvPr>
          <p:cNvSpPr/>
          <p:nvPr/>
        </p:nvSpPr>
        <p:spPr>
          <a:xfrm>
            <a:off x="5888360" y="764704"/>
            <a:ext cx="1368152" cy="1224136"/>
          </a:xfrm>
          <a:prstGeom prst="rect">
            <a:avLst/>
          </a:prstGeom>
          <a:solidFill>
            <a:srgbClr val="00CCFF"/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C7009DF-C618-20FB-C63E-25ADAE83E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376" y="855885"/>
            <a:ext cx="1123810" cy="104761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4FF0CBB-27F5-3826-FD6A-826A02585220}"/>
              </a:ext>
            </a:extLst>
          </p:cNvPr>
          <p:cNvSpPr/>
          <p:nvPr/>
        </p:nvSpPr>
        <p:spPr>
          <a:xfrm>
            <a:off x="7320136" y="764704"/>
            <a:ext cx="1368152" cy="1224136"/>
          </a:xfrm>
          <a:prstGeom prst="rect">
            <a:avLst/>
          </a:prstGeom>
          <a:solidFill>
            <a:srgbClr val="00CCFF"/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179C74B-37EA-FC4B-4530-BF5942637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152" y="855885"/>
            <a:ext cx="1123810" cy="104761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2A63D66-9C4A-87D8-33AA-6B94EE10634D}"/>
              </a:ext>
            </a:extLst>
          </p:cNvPr>
          <p:cNvSpPr txBox="1"/>
          <p:nvPr/>
        </p:nvSpPr>
        <p:spPr>
          <a:xfrm>
            <a:off x="30588" y="2786008"/>
            <a:ext cx="4223792" cy="1862048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glow rad="101600">
                    <a:srgbClr val="FF00FF">
                      <a:alpha val="6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How elements flow onto the page: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7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element is assigned a slot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Slots are arranged based on block or inline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element goes into its slot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b="1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A7633C-02A7-01D8-9FAA-677A0AE07565}"/>
              </a:ext>
            </a:extLst>
          </p:cNvPr>
          <p:cNvSpPr txBox="1"/>
          <p:nvPr/>
        </p:nvSpPr>
        <p:spPr>
          <a:xfrm>
            <a:off x="319592" y="4509120"/>
            <a:ext cx="3934788" cy="1862048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  <a:effectLst>
                  <a:glow rad="101600">
                    <a:srgbClr val="FF00FF">
                      <a:alpha val="6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Every element has a position property:</a:t>
            </a:r>
          </a:p>
          <a:p>
            <a:pPr algn="l"/>
            <a:endParaRPr lang="en-US" sz="7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static (default)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rgbClr val="00F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absolute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fixed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sticky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828D0DF-7CA8-C4E3-0BDC-1D74415778DE}"/>
              </a:ext>
            </a:extLst>
          </p:cNvPr>
          <p:cNvSpPr/>
          <p:nvPr/>
        </p:nvSpPr>
        <p:spPr>
          <a:xfrm>
            <a:off x="4439816" y="2061754"/>
            <a:ext cx="7535567" cy="530441"/>
          </a:xfrm>
          <a:prstGeom prst="rect">
            <a:avLst/>
          </a:prstGeom>
          <a:solidFill>
            <a:srgbClr val="00CCFF"/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763C09-8446-2ED1-E676-C1419268B803}"/>
              </a:ext>
            </a:extLst>
          </p:cNvPr>
          <p:cNvSpPr txBox="1"/>
          <p:nvPr/>
        </p:nvSpPr>
        <p:spPr>
          <a:xfrm>
            <a:off x="4474866" y="2129411"/>
            <a:ext cx="746546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txBody>
          <a:bodyPr wrap="square" rIns="90000" rtlCol="0">
            <a:spAutoFit/>
          </a:bodyPr>
          <a:lstStyle/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This is a paragraph</a:t>
            </a:r>
            <a:endParaRPr lang="en-CA" b="1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ABAA21C-A532-2ACB-7221-F7CB5460FD5C}"/>
              </a:ext>
            </a:extLst>
          </p:cNvPr>
          <p:cNvSpPr/>
          <p:nvPr/>
        </p:nvSpPr>
        <p:spPr>
          <a:xfrm>
            <a:off x="4464727" y="2677594"/>
            <a:ext cx="7535567" cy="530441"/>
          </a:xfrm>
          <a:prstGeom prst="rect">
            <a:avLst/>
          </a:prstGeom>
          <a:solidFill>
            <a:srgbClr val="00CCFF"/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229657-90DB-73F6-1CE8-163882AC13E1}"/>
              </a:ext>
            </a:extLst>
          </p:cNvPr>
          <p:cNvSpPr txBox="1"/>
          <p:nvPr/>
        </p:nvSpPr>
        <p:spPr>
          <a:xfrm>
            <a:off x="4499777" y="2745251"/>
            <a:ext cx="746546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txBody>
          <a:bodyPr wrap="square" rIns="90000" rtlCol="0">
            <a:spAutoFit/>
          </a:bodyPr>
          <a:lstStyle/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This is a paragraph</a:t>
            </a:r>
            <a:endParaRPr lang="en-CA" b="1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4AA51E3-06E8-3CC3-666A-C87B0AA7A298}"/>
              </a:ext>
            </a:extLst>
          </p:cNvPr>
          <p:cNvSpPr txBox="1"/>
          <p:nvPr/>
        </p:nvSpPr>
        <p:spPr>
          <a:xfrm>
            <a:off x="4799856" y="4310008"/>
            <a:ext cx="7140475" cy="1754326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Relative: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Still has the slot for our element.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However, now we can offset our element based on the slot.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Remember, the Slot still exists so that space is still taken up on the webpage!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Notice that no other elements were displaced by this</a:t>
            </a:r>
            <a:endParaRPr lang="en-CA" b="1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CBD8A21-8077-75BD-CA0D-3848A8125A0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813543" y="1131249"/>
            <a:ext cx="1123810" cy="1047619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3218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C3F943E-0467-7919-67B3-AD6A09481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Yourturn1 – Part A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96977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F4E85-59B7-30B5-5A32-8E6AD96DE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D38872-5704-7A73-5F0C-2ABFD95CB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1573F1-E865-F936-C287-8EAD4A504B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2434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F9831-EC28-C8C0-2BA0-26D8A1FE2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A7FBC3E-F354-6BE6-FFF9-A4A83AB4A606}"/>
              </a:ext>
            </a:extLst>
          </p:cNvPr>
          <p:cNvSpPr/>
          <p:nvPr/>
        </p:nvSpPr>
        <p:spPr>
          <a:xfrm>
            <a:off x="4367808" y="116632"/>
            <a:ext cx="7632848" cy="331236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91F1B78-3709-F137-F381-77524A75ABE4}"/>
              </a:ext>
            </a:extLst>
          </p:cNvPr>
          <p:cNvSpPr/>
          <p:nvPr/>
        </p:nvSpPr>
        <p:spPr>
          <a:xfrm>
            <a:off x="4439816" y="188640"/>
            <a:ext cx="7535567" cy="530441"/>
          </a:xfrm>
          <a:prstGeom prst="rect">
            <a:avLst/>
          </a:prstGeom>
          <a:solidFill>
            <a:srgbClr val="00CCFF"/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7F5725-60DF-7E80-6731-6CF0DB662D6F}"/>
              </a:ext>
            </a:extLst>
          </p:cNvPr>
          <p:cNvSpPr txBox="1"/>
          <p:nvPr/>
        </p:nvSpPr>
        <p:spPr>
          <a:xfrm>
            <a:off x="4474866" y="256297"/>
            <a:ext cx="746546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txBody>
          <a:bodyPr wrap="square" rIns="90000" rtlCol="0">
            <a:spAutoFit/>
          </a:bodyPr>
          <a:lstStyle/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This is a paragraph</a:t>
            </a:r>
            <a:endParaRPr lang="en-CA" b="1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F0B40F-CD06-7AD3-2F94-B6420ACC3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17" y="260648"/>
            <a:ext cx="3457143" cy="223809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3A6AE59-520C-E350-7310-7D960E34FF29}"/>
              </a:ext>
            </a:extLst>
          </p:cNvPr>
          <p:cNvSpPr/>
          <p:nvPr/>
        </p:nvSpPr>
        <p:spPr>
          <a:xfrm>
            <a:off x="4449579" y="775816"/>
            <a:ext cx="1368152" cy="1224136"/>
          </a:xfrm>
          <a:prstGeom prst="rect">
            <a:avLst/>
          </a:prstGeom>
          <a:solidFill>
            <a:srgbClr val="00CCFF"/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E9654BA-A597-C980-8177-20DED41C3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595" y="866997"/>
            <a:ext cx="1123810" cy="104761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0561EB2-4360-EDC5-FC88-0F3A3BAECFC4}"/>
              </a:ext>
            </a:extLst>
          </p:cNvPr>
          <p:cNvSpPr/>
          <p:nvPr/>
        </p:nvSpPr>
        <p:spPr>
          <a:xfrm>
            <a:off x="5881355" y="775816"/>
            <a:ext cx="1368152" cy="1224136"/>
          </a:xfrm>
          <a:prstGeom prst="rect">
            <a:avLst/>
          </a:prstGeom>
          <a:solidFill>
            <a:srgbClr val="00CCFF"/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9D46683-671A-664C-B905-5C5D3B734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371" y="866997"/>
            <a:ext cx="1123810" cy="104761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F94A552-AABB-1DD3-A8FE-018FEFF351DB}"/>
              </a:ext>
            </a:extLst>
          </p:cNvPr>
          <p:cNvSpPr txBox="1"/>
          <p:nvPr/>
        </p:nvSpPr>
        <p:spPr>
          <a:xfrm>
            <a:off x="30588" y="2786008"/>
            <a:ext cx="4223792" cy="1862048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glow rad="101600">
                    <a:srgbClr val="FF00FF">
                      <a:alpha val="6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How elements flow onto the page: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7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element is assigned a slot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Slots are arranged based on block or inline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element goes into its slot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b="1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409BB0-B217-7F61-7E73-F93848DB1DAE}"/>
              </a:ext>
            </a:extLst>
          </p:cNvPr>
          <p:cNvSpPr txBox="1"/>
          <p:nvPr/>
        </p:nvSpPr>
        <p:spPr>
          <a:xfrm>
            <a:off x="319592" y="4509120"/>
            <a:ext cx="3934788" cy="1862048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  <a:effectLst>
                  <a:glow rad="101600">
                    <a:srgbClr val="FF00FF">
                      <a:alpha val="6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Every element has a position property:</a:t>
            </a:r>
          </a:p>
          <a:p>
            <a:pPr algn="l"/>
            <a:endParaRPr lang="en-US" sz="7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static (default)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rgbClr val="00F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absolute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fixed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sticky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5ECC305-5A6F-1641-EB1A-74435CCC8E58}"/>
              </a:ext>
            </a:extLst>
          </p:cNvPr>
          <p:cNvSpPr/>
          <p:nvPr/>
        </p:nvSpPr>
        <p:spPr>
          <a:xfrm>
            <a:off x="4439816" y="2061754"/>
            <a:ext cx="7535567" cy="530441"/>
          </a:xfrm>
          <a:prstGeom prst="rect">
            <a:avLst/>
          </a:prstGeom>
          <a:solidFill>
            <a:srgbClr val="00CCFF"/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DF4DAC-6B75-5CA9-7684-31553C94C1B1}"/>
              </a:ext>
            </a:extLst>
          </p:cNvPr>
          <p:cNvSpPr txBox="1"/>
          <p:nvPr/>
        </p:nvSpPr>
        <p:spPr>
          <a:xfrm>
            <a:off x="4474866" y="2129411"/>
            <a:ext cx="746546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txBody>
          <a:bodyPr wrap="square" rIns="90000" rtlCol="0">
            <a:spAutoFit/>
          </a:bodyPr>
          <a:lstStyle/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This is a paragraph</a:t>
            </a:r>
            <a:endParaRPr lang="en-CA" b="1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D45D26C-649E-6C5A-62E1-36B0679796B4}"/>
              </a:ext>
            </a:extLst>
          </p:cNvPr>
          <p:cNvSpPr/>
          <p:nvPr/>
        </p:nvSpPr>
        <p:spPr>
          <a:xfrm>
            <a:off x="4464727" y="2677594"/>
            <a:ext cx="7535567" cy="530441"/>
          </a:xfrm>
          <a:prstGeom prst="rect">
            <a:avLst/>
          </a:prstGeom>
          <a:solidFill>
            <a:srgbClr val="00CCFF"/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A636516-3F48-B398-0174-E0D996C55365}"/>
              </a:ext>
            </a:extLst>
          </p:cNvPr>
          <p:cNvSpPr txBox="1"/>
          <p:nvPr/>
        </p:nvSpPr>
        <p:spPr>
          <a:xfrm>
            <a:off x="4499777" y="2745251"/>
            <a:ext cx="746546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txBody>
          <a:bodyPr wrap="square" rIns="90000" rtlCol="0">
            <a:spAutoFit/>
          </a:bodyPr>
          <a:lstStyle/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This is a paragraph</a:t>
            </a:r>
            <a:endParaRPr lang="en-CA" b="1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403BE7-2F97-2D5D-50C6-60A207A5E055}"/>
              </a:ext>
            </a:extLst>
          </p:cNvPr>
          <p:cNvSpPr txBox="1"/>
          <p:nvPr/>
        </p:nvSpPr>
        <p:spPr>
          <a:xfrm>
            <a:off x="4731933" y="3785845"/>
            <a:ext cx="7140475" cy="2585323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  <a:effectLst>
                  <a:glow rad="101600">
                    <a:srgbClr val="00CCFF">
                      <a:alpha val="6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Absolute: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lot like relative in that we can offset our element. 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However, we don’t have a slot to offset from.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glow rad="101600">
                    <a:srgbClr val="FF00FF">
                      <a:alpha val="6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It will become absolute within the first parent container that is not static</a:t>
            </a:r>
            <a:endParaRPr lang="en-US" b="1" dirty="0">
              <a:solidFill>
                <a:schemeClr val="bg1"/>
              </a:solidFill>
              <a:effectLst>
                <a:glow rad="101600">
                  <a:srgbClr val="00CCFF">
                    <a:alpha val="60000"/>
                  </a:srgb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element is placed where the slot would be but there is no slot!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offset from the container that the element is in.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Remember, the Slot does not exist so that space will NOT be taken up on the webpage!</a:t>
            </a:r>
            <a:endParaRPr lang="en-CA" b="1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520526-7325-D4BA-DB69-61B6CCA1E01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813543" y="1131249"/>
            <a:ext cx="1123810" cy="1047619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0143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4F728-587A-B588-EA12-29181D94A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A8D965-CE6D-F059-6837-1C4E51E0F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Yourturn1 – Part B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20598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FEFBE-270C-7A92-AFFD-F8FA07F61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1923B2-4106-EFC8-633A-773E2AF11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45695E-95D3-9EA2-6A77-6B5F77C8D5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9105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6ED6F-60B6-EBE6-C1F8-57DF2FCD7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BEA9E9F-BCB0-A42E-30C5-E18FA9C43546}"/>
              </a:ext>
            </a:extLst>
          </p:cNvPr>
          <p:cNvSpPr/>
          <p:nvPr/>
        </p:nvSpPr>
        <p:spPr>
          <a:xfrm>
            <a:off x="4367808" y="116632"/>
            <a:ext cx="7632848" cy="331236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772FD3B-4B01-3BF4-6E64-09B4D37EE890}"/>
              </a:ext>
            </a:extLst>
          </p:cNvPr>
          <p:cNvSpPr/>
          <p:nvPr/>
        </p:nvSpPr>
        <p:spPr>
          <a:xfrm>
            <a:off x="4439816" y="188640"/>
            <a:ext cx="7535567" cy="530441"/>
          </a:xfrm>
          <a:prstGeom prst="rect">
            <a:avLst/>
          </a:prstGeom>
          <a:solidFill>
            <a:srgbClr val="00CCFF"/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0A69BE-6483-3DE0-5D4D-0557AC4B236D}"/>
              </a:ext>
            </a:extLst>
          </p:cNvPr>
          <p:cNvSpPr txBox="1"/>
          <p:nvPr/>
        </p:nvSpPr>
        <p:spPr>
          <a:xfrm>
            <a:off x="4474866" y="256297"/>
            <a:ext cx="746546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txBody>
          <a:bodyPr wrap="square" rIns="90000" rtlCol="0">
            <a:spAutoFit/>
          </a:bodyPr>
          <a:lstStyle/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This is a paragraph</a:t>
            </a:r>
            <a:endParaRPr lang="en-CA" b="1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1C67F5-DD71-AD2B-8726-1ABE15804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17" y="260648"/>
            <a:ext cx="3457143" cy="223809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E390792-03B4-9457-0920-DD65B6A76F17}"/>
              </a:ext>
            </a:extLst>
          </p:cNvPr>
          <p:cNvSpPr/>
          <p:nvPr/>
        </p:nvSpPr>
        <p:spPr>
          <a:xfrm>
            <a:off x="4449579" y="775816"/>
            <a:ext cx="1368152" cy="1224136"/>
          </a:xfrm>
          <a:prstGeom prst="rect">
            <a:avLst/>
          </a:prstGeom>
          <a:solidFill>
            <a:srgbClr val="00CCFF"/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5E43D1E-DB8C-EC9C-2F6B-E40B2654C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595" y="866997"/>
            <a:ext cx="1123810" cy="104761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12EFA63-4A3B-D0F3-C5B6-FF994B0C390D}"/>
              </a:ext>
            </a:extLst>
          </p:cNvPr>
          <p:cNvSpPr/>
          <p:nvPr/>
        </p:nvSpPr>
        <p:spPr>
          <a:xfrm>
            <a:off x="5881355" y="775816"/>
            <a:ext cx="1368152" cy="1224136"/>
          </a:xfrm>
          <a:prstGeom prst="rect">
            <a:avLst/>
          </a:prstGeom>
          <a:solidFill>
            <a:srgbClr val="00CCFF"/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A0E3307-6074-4CD3-F6DF-785539392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371" y="866997"/>
            <a:ext cx="1123810" cy="104761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2036A3F-FE4E-50D0-4794-C793F1FDABAC}"/>
              </a:ext>
            </a:extLst>
          </p:cNvPr>
          <p:cNvSpPr txBox="1"/>
          <p:nvPr/>
        </p:nvSpPr>
        <p:spPr>
          <a:xfrm>
            <a:off x="30588" y="2786008"/>
            <a:ext cx="4223792" cy="1862048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glow rad="101600">
                    <a:srgbClr val="FF00FF">
                      <a:alpha val="6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How elements flow onto the page: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7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element is assigned a slot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Slots are arranged based on block or inline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element goes into its slot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b="1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3BF59D-D3B0-AA25-61D5-361A57FFB857}"/>
              </a:ext>
            </a:extLst>
          </p:cNvPr>
          <p:cNvSpPr txBox="1"/>
          <p:nvPr/>
        </p:nvSpPr>
        <p:spPr>
          <a:xfrm>
            <a:off x="319592" y="4509120"/>
            <a:ext cx="3934788" cy="1862048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  <a:effectLst>
                  <a:glow rad="101600">
                    <a:srgbClr val="FF00FF">
                      <a:alpha val="6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Every element has a position property:</a:t>
            </a:r>
          </a:p>
          <a:p>
            <a:pPr algn="l"/>
            <a:endParaRPr lang="en-US" sz="7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static (default)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absolute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rgbClr val="00F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fixed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sticky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D75B1E7-2692-418A-7C3F-88F2D9AD28F2}"/>
              </a:ext>
            </a:extLst>
          </p:cNvPr>
          <p:cNvSpPr/>
          <p:nvPr/>
        </p:nvSpPr>
        <p:spPr>
          <a:xfrm>
            <a:off x="4439816" y="2061754"/>
            <a:ext cx="7535567" cy="530441"/>
          </a:xfrm>
          <a:prstGeom prst="rect">
            <a:avLst/>
          </a:prstGeom>
          <a:solidFill>
            <a:srgbClr val="00CCFF"/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6D66A19-FB0B-EECD-799C-238D6126ED99}"/>
              </a:ext>
            </a:extLst>
          </p:cNvPr>
          <p:cNvSpPr txBox="1"/>
          <p:nvPr/>
        </p:nvSpPr>
        <p:spPr>
          <a:xfrm>
            <a:off x="4474866" y="2129411"/>
            <a:ext cx="746546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txBody>
          <a:bodyPr wrap="square" rIns="90000" rtlCol="0">
            <a:spAutoFit/>
          </a:bodyPr>
          <a:lstStyle/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This is a paragraph</a:t>
            </a:r>
            <a:endParaRPr lang="en-CA" b="1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E4B3B28-5A92-6921-C516-03EF9EFB7F2B}"/>
              </a:ext>
            </a:extLst>
          </p:cNvPr>
          <p:cNvSpPr/>
          <p:nvPr/>
        </p:nvSpPr>
        <p:spPr>
          <a:xfrm>
            <a:off x="4464727" y="2677594"/>
            <a:ext cx="7535567" cy="530441"/>
          </a:xfrm>
          <a:prstGeom prst="rect">
            <a:avLst/>
          </a:prstGeom>
          <a:solidFill>
            <a:srgbClr val="00CCFF"/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3D6828-2879-612B-F534-490E149D1123}"/>
              </a:ext>
            </a:extLst>
          </p:cNvPr>
          <p:cNvSpPr txBox="1"/>
          <p:nvPr/>
        </p:nvSpPr>
        <p:spPr>
          <a:xfrm>
            <a:off x="4499777" y="2745251"/>
            <a:ext cx="746546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txBody>
          <a:bodyPr wrap="square" rIns="90000" rtlCol="0">
            <a:spAutoFit/>
          </a:bodyPr>
          <a:lstStyle/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This is a paragraph</a:t>
            </a:r>
            <a:endParaRPr lang="en-CA" b="1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CFB079-8EB7-7502-1DE7-47F52E9B0B95}"/>
              </a:ext>
            </a:extLst>
          </p:cNvPr>
          <p:cNvSpPr txBox="1"/>
          <p:nvPr/>
        </p:nvSpPr>
        <p:spPr>
          <a:xfrm>
            <a:off x="4799856" y="4310008"/>
            <a:ext cx="7140475" cy="923330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  <a:effectLst>
                  <a:glow rad="101600">
                    <a:srgbClr val="00CCFF">
                      <a:alpha val="6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Fixed: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Basically, just like absolute but it doesn’t scroll with the rest of the page</a:t>
            </a:r>
            <a:endParaRPr lang="en-CA" b="1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9DA9E4-EF10-CB06-924D-DE82509AB2F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813543" y="1131249"/>
            <a:ext cx="1123810" cy="1047619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  <p:sp>
        <p:nvSpPr>
          <p:cNvPr id="2" name="Arrow: Up-Down 1">
            <a:extLst>
              <a:ext uri="{FF2B5EF4-FFF2-40B4-BE49-F238E27FC236}">
                <a16:creationId xmlns:a16="http://schemas.microsoft.com/office/drawing/2014/main" id="{29DE6B77-7596-DB93-817F-E087E8B57C31}"/>
              </a:ext>
            </a:extLst>
          </p:cNvPr>
          <p:cNvSpPr/>
          <p:nvPr/>
        </p:nvSpPr>
        <p:spPr>
          <a:xfrm>
            <a:off x="6214743" y="116632"/>
            <a:ext cx="864096" cy="3410762"/>
          </a:xfrm>
          <a:prstGeom prst="upDown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Stays put when scrolling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8431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19AAE-0D07-0935-7A51-BE804C718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ED69A4-E913-79AA-E411-6D039B210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Yourturn1 – Part C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23577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5FFAC-4675-C1FD-EDD8-4E9952397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B80189-C2A5-3AC0-6750-374C7F113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1B4893-EC5E-11C6-65F1-5672A0865D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17420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1AAA8-EFE8-9493-41FF-8E39844D9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CA07A0F-D12F-6FC9-D2CB-C18467CEB50D}"/>
              </a:ext>
            </a:extLst>
          </p:cNvPr>
          <p:cNvSpPr/>
          <p:nvPr/>
        </p:nvSpPr>
        <p:spPr>
          <a:xfrm>
            <a:off x="4367808" y="116632"/>
            <a:ext cx="7632848" cy="331236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C5E4530-D284-CF92-AA41-D4AA0738BEA8}"/>
              </a:ext>
            </a:extLst>
          </p:cNvPr>
          <p:cNvSpPr/>
          <p:nvPr/>
        </p:nvSpPr>
        <p:spPr>
          <a:xfrm>
            <a:off x="4439816" y="188640"/>
            <a:ext cx="7535567" cy="530441"/>
          </a:xfrm>
          <a:prstGeom prst="rect">
            <a:avLst/>
          </a:prstGeom>
          <a:solidFill>
            <a:srgbClr val="00CCFF"/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8F28EC-98CA-B497-064F-637D184B057B}"/>
              </a:ext>
            </a:extLst>
          </p:cNvPr>
          <p:cNvSpPr txBox="1"/>
          <p:nvPr/>
        </p:nvSpPr>
        <p:spPr>
          <a:xfrm>
            <a:off x="4474866" y="256297"/>
            <a:ext cx="746546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txBody>
          <a:bodyPr wrap="square" rIns="90000" rtlCol="0">
            <a:spAutoFit/>
          </a:bodyPr>
          <a:lstStyle/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This is a paragraph</a:t>
            </a:r>
            <a:endParaRPr lang="en-CA" b="1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3960DD-BA7E-4B41-5661-A5B1A3C87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17" y="260648"/>
            <a:ext cx="3457143" cy="223809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E20547A-1FEE-CF90-4458-784F4F49A1FA}"/>
              </a:ext>
            </a:extLst>
          </p:cNvPr>
          <p:cNvSpPr/>
          <p:nvPr/>
        </p:nvSpPr>
        <p:spPr>
          <a:xfrm>
            <a:off x="4449579" y="775816"/>
            <a:ext cx="1368152" cy="1224136"/>
          </a:xfrm>
          <a:prstGeom prst="rect">
            <a:avLst/>
          </a:prstGeom>
          <a:solidFill>
            <a:srgbClr val="00CCFF"/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FCF038F-9794-72EB-4D70-39A5226AD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595" y="866997"/>
            <a:ext cx="1123810" cy="104761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7AEBFEC-6C4C-C340-7412-3610EEFEF15D}"/>
              </a:ext>
            </a:extLst>
          </p:cNvPr>
          <p:cNvSpPr/>
          <p:nvPr/>
        </p:nvSpPr>
        <p:spPr>
          <a:xfrm>
            <a:off x="5881355" y="775816"/>
            <a:ext cx="1368152" cy="1224136"/>
          </a:xfrm>
          <a:prstGeom prst="rect">
            <a:avLst/>
          </a:prstGeom>
          <a:solidFill>
            <a:srgbClr val="00CCFF"/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54812B-320F-99DA-D538-1CEAC354F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371" y="866997"/>
            <a:ext cx="1123810" cy="104761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9EFA67C-84EF-F9D2-8B45-7763C3FA9475}"/>
              </a:ext>
            </a:extLst>
          </p:cNvPr>
          <p:cNvSpPr txBox="1"/>
          <p:nvPr/>
        </p:nvSpPr>
        <p:spPr>
          <a:xfrm>
            <a:off x="30588" y="2786008"/>
            <a:ext cx="4223792" cy="1862048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glow rad="101600">
                    <a:srgbClr val="FF00FF">
                      <a:alpha val="6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How elements flow onto the page: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7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element is assigned a slot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Slots are arranged based on block or inline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element goes into its slot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b="1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4082AC-6941-5C71-4B81-184C0CF1D7CC}"/>
              </a:ext>
            </a:extLst>
          </p:cNvPr>
          <p:cNvSpPr txBox="1"/>
          <p:nvPr/>
        </p:nvSpPr>
        <p:spPr>
          <a:xfrm>
            <a:off x="319592" y="4509120"/>
            <a:ext cx="3934788" cy="1862048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  <a:effectLst>
                  <a:glow rad="101600">
                    <a:srgbClr val="FF00FF">
                      <a:alpha val="6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Every element has a position property:</a:t>
            </a:r>
          </a:p>
          <a:p>
            <a:pPr algn="l"/>
            <a:endParaRPr lang="en-US" sz="7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static (default)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absolute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fixed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rgbClr val="00F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sticky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D2CD2AF-CCB2-AF34-C276-2A038BA6D2D2}"/>
              </a:ext>
            </a:extLst>
          </p:cNvPr>
          <p:cNvSpPr/>
          <p:nvPr/>
        </p:nvSpPr>
        <p:spPr>
          <a:xfrm>
            <a:off x="4439816" y="2061754"/>
            <a:ext cx="7535567" cy="530441"/>
          </a:xfrm>
          <a:prstGeom prst="rect">
            <a:avLst/>
          </a:prstGeom>
          <a:solidFill>
            <a:srgbClr val="00CCFF"/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7950E1D-EF67-52A5-A33F-F81E127DB748}"/>
              </a:ext>
            </a:extLst>
          </p:cNvPr>
          <p:cNvSpPr txBox="1"/>
          <p:nvPr/>
        </p:nvSpPr>
        <p:spPr>
          <a:xfrm>
            <a:off x="4474866" y="2129411"/>
            <a:ext cx="746546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txBody>
          <a:bodyPr wrap="square" rIns="90000" rtlCol="0">
            <a:spAutoFit/>
          </a:bodyPr>
          <a:lstStyle/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This is a paragraph</a:t>
            </a:r>
            <a:endParaRPr lang="en-CA" b="1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7A99005-B5E5-01B1-26E5-A87BD579C804}"/>
              </a:ext>
            </a:extLst>
          </p:cNvPr>
          <p:cNvSpPr/>
          <p:nvPr/>
        </p:nvSpPr>
        <p:spPr>
          <a:xfrm>
            <a:off x="4464727" y="2677594"/>
            <a:ext cx="7535567" cy="530441"/>
          </a:xfrm>
          <a:prstGeom prst="rect">
            <a:avLst/>
          </a:prstGeom>
          <a:solidFill>
            <a:srgbClr val="00CCFF"/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1A681A0-CDDC-B527-80CA-B4320D4B236A}"/>
              </a:ext>
            </a:extLst>
          </p:cNvPr>
          <p:cNvSpPr txBox="1"/>
          <p:nvPr/>
        </p:nvSpPr>
        <p:spPr>
          <a:xfrm>
            <a:off x="4499777" y="2745251"/>
            <a:ext cx="746546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txBody>
          <a:bodyPr wrap="square" rIns="90000" rtlCol="0">
            <a:spAutoFit/>
          </a:bodyPr>
          <a:lstStyle/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This is a paragraph</a:t>
            </a:r>
            <a:endParaRPr lang="en-CA" b="1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CA56022-C0F3-F887-B266-6AE023E1EC50}"/>
              </a:ext>
            </a:extLst>
          </p:cNvPr>
          <p:cNvSpPr txBox="1"/>
          <p:nvPr/>
        </p:nvSpPr>
        <p:spPr>
          <a:xfrm>
            <a:off x="4799856" y="4310008"/>
            <a:ext cx="7140475" cy="923330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  <a:effectLst>
                  <a:glow rad="101600">
                    <a:srgbClr val="00CCFF">
                      <a:alpha val="6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Sticky: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Acts like  relative until we scroll to its position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it acts like fixed</a:t>
            </a:r>
            <a:endParaRPr lang="en-CA" b="1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306012-1BD1-A9AE-B72D-5B7192F207D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813543" y="1131249"/>
            <a:ext cx="1123810" cy="1047619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  <p:sp>
        <p:nvSpPr>
          <p:cNvPr id="2" name="Arrow: Up-Down 1">
            <a:extLst>
              <a:ext uri="{FF2B5EF4-FFF2-40B4-BE49-F238E27FC236}">
                <a16:creationId xmlns:a16="http://schemas.microsoft.com/office/drawing/2014/main" id="{B3CD2AA3-8009-1FB6-C848-FBBD7D66DF8D}"/>
              </a:ext>
            </a:extLst>
          </p:cNvPr>
          <p:cNvSpPr/>
          <p:nvPr/>
        </p:nvSpPr>
        <p:spPr>
          <a:xfrm>
            <a:off x="6214743" y="116632"/>
            <a:ext cx="864096" cy="3410762"/>
          </a:xfrm>
          <a:prstGeom prst="upDown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Scrolls until we hit its position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7029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3098B-98BE-461A-8EEE-D6EF49717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223AF4-AEE3-B36C-BA25-AEC1506C5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display</a:t>
            </a:r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7FF20-BB54-0793-17F0-C403DFB385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display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45141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BE166-9ACB-5BB1-B36D-9012A503D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34A515-7820-81A1-C138-DF670DF3A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Yourturn1 – Part D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229151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907B7-8BFF-89E6-DB60-682B01DC6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47EA8-9F48-4EF8-324B-65281FF93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FA38A4-DBAC-7C87-0E14-0CA914C7F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0" y="2448689"/>
            <a:ext cx="7625628" cy="284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65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11990-2E51-8FAD-6261-1A682177C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6915BC-0626-BA27-7D60-812460851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4454D6-10F7-FED3-58C7-D7CA395C10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Z axis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841825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F2271D-D8AF-F830-A5D3-8DC706394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F9C292-2B61-EE22-D245-6F4E323CB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Yourturn1 – Part 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840165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5FDBD-D47D-DE52-C4CA-24E2131B9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Positioning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22C86-F2B2-CFFA-4ACB-417D334C1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66018"/>
            <a:ext cx="10972800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>
                <a:effectLst/>
              </a:rPr>
              <a:t>static: Default one. 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effectLst/>
              </a:rPr>
              <a:t>relative : Same as static. But lets you add top, right, bottom, left. Makes it move relative to its normal position 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effectLst/>
              </a:rPr>
              <a:t>absolute: Removes from the flow and positions absolute </a:t>
            </a:r>
            <a:r>
              <a:rPr lang="en-US" sz="2800" dirty="0" err="1">
                <a:effectLst/>
              </a:rPr>
              <a:t>wrt</a:t>
            </a:r>
            <a:r>
              <a:rPr lang="en-US" sz="2800" dirty="0">
                <a:effectLst/>
              </a:rPr>
              <a:t> to the parent. Parent has to be not static for top, right, bottom, left to work. Else it considers the main html element as the parent . 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effectLst/>
              </a:rPr>
              <a:t>fixed : Fixed to a place. Doesn't give two shits about the parent. Always considers html element as the parent. Stays there when scrolled. 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effectLst/>
              </a:rPr>
              <a:t>sticky : Relative ( when normal) + fixed ( when scrolled). The values for top, right, bottom, left become active when scrolled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39169617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67881-A7D2-D8D8-CC1D-0D2CBB3B2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 Queries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00F42-1892-62EF-451F-2D8830E698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make our web apps work across many devices?</a:t>
            </a:r>
          </a:p>
          <a:p>
            <a:r>
              <a:rPr lang="en-US" dirty="0"/>
              <a:t>Think </a:t>
            </a:r>
            <a:r>
              <a:rPr lang="en-US" dirty="0" err="1"/>
              <a:t>facebook</a:t>
            </a:r>
            <a:r>
              <a:rPr lang="en-US" dirty="0"/>
              <a:t> or Instagram.</a:t>
            </a:r>
          </a:p>
          <a:p>
            <a:pPr lvl="1"/>
            <a:r>
              <a:rPr lang="en-US" dirty="0"/>
              <a:t>They work on your phone, tablet, computer, etc.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611999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C6CE5-CC9D-9858-E5BC-24DD1CC0E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MediaQueries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53E85-6004-9876-75B5-432EBC305B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393597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1DDF44-3B68-9C99-86CD-6A951FA64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Bringingittogether</a:t>
            </a:r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7FA79D-71D4-B994-37DE-883F746E5E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70548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9C6E1A-5C30-568B-949C-BAFCFC3EB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YourTurn2 – Let’s do the first one together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715387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C729C-CC8E-5927-4FFA-40D052F9C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 properties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DE1E0E-4E57-9A2C-1F27-A73ACAE495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825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3D68FE-F18B-7299-2A1B-890CD9706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Stuff</a:t>
            </a:r>
            <a:endParaRPr lang="en-C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283E0A8-20AC-0A89-8DDF-FE8AE8621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Display:   block, inline, inline-block</a:t>
            </a:r>
          </a:p>
          <a:p>
            <a:r>
              <a:rPr lang="en-US" dirty="0"/>
              <a:t>Visibility: hidden, visible</a:t>
            </a:r>
          </a:p>
          <a:p>
            <a:r>
              <a:rPr lang="en-US" dirty="0"/>
              <a:t>Opacity: 0-1</a:t>
            </a:r>
          </a:p>
          <a:p>
            <a:r>
              <a:rPr lang="en-US" dirty="0"/>
              <a:t>Min-height, max-height (and width)</a:t>
            </a:r>
          </a:p>
          <a:p>
            <a:r>
              <a:rPr lang="en-US" dirty="0"/>
              <a:t>Flow: left, right</a:t>
            </a:r>
          </a:p>
          <a:p>
            <a:r>
              <a:rPr lang="en-US" dirty="0"/>
              <a:t>Overflow: hidden, scroll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311223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2EB63D-F8AB-E2B6-7D80-435072D45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882514"/>
            <a:ext cx="10972800" cy="571500"/>
          </a:xfrm>
        </p:spPr>
        <p:txBody>
          <a:bodyPr/>
          <a:lstStyle/>
          <a:p>
            <a:r>
              <a:rPr lang="en-US" dirty="0" err="1"/>
              <a:t>Yourturn</a:t>
            </a:r>
            <a:r>
              <a:rPr lang="en-US" dirty="0"/>
              <a:t> 3 – Go back to </a:t>
            </a:r>
            <a:r>
              <a:rPr lang="en-US" dirty="0" err="1"/>
              <a:t>yourturn</a:t>
            </a:r>
            <a:r>
              <a:rPr lang="en-US" dirty="0"/>
              <a:t> 2 and use custom properties to improve the readability and maintainability of your code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001536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44799E7-E091-ED3F-A79C-107F9F593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bit of fun</a:t>
            </a:r>
            <a:endParaRPr lang="en-CA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23A41-8EAB-3B13-9F1F-0094E4389C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874981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FAF5AD-108B-2952-024F-DF00FD310E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IC9</a:t>
            </a:r>
            <a:endParaRPr lang="en-CA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805B8A2-F462-5A64-1A08-66030A29FD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52783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ABF248-6BC3-D645-102C-CD4FC3B321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9D18FF-8FAA-AFEA-A38C-32E9F5258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67917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6C8C2-1D1B-3423-94B6-3E7C1248A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Display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C55E8E-B72A-7829-016D-31C626871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92" y="1269528"/>
            <a:ext cx="6867238" cy="531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260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0BC9E-B685-2743-4486-A0EC5A10E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Min-height, min-width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994775-C7D3-8AF5-F8E6-54074EC1D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6" y="2348880"/>
            <a:ext cx="7990476" cy="34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109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91D66-8CFC-BA27-2889-6F67C844F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Containers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A8BB56-540C-24CC-0E86-876644563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Unless we explicitly act on containers by setting width/height, min-width/height </a:t>
            </a:r>
            <a:r>
              <a:rPr lang="en-US" dirty="0" err="1"/>
              <a:t>etc</a:t>
            </a:r>
            <a:r>
              <a:rPr lang="en-US" dirty="0"/>
              <a:t>, a container will grow and shrink to accommodate its contents.</a:t>
            </a:r>
          </a:p>
          <a:p>
            <a:r>
              <a:rPr lang="en-US" dirty="0"/>
              <a:t>If there we set all of the content inside the container to visible: hidden, the container will shrink to nothing.  It is still there but it has no dimension.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87909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4C0EC93-0A57-31E2-D41F-24E7DF2F8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Positioning</a:t>
            </a:r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AFE83B-4976-3234-83AF-3E9DD6E0AC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CSS Positioning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96868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211A2-E31E-1EE8-D7CF-13E321CD43EB}"/>
              </a:ext>
            </a:extLst>
          </p:cNvPr>
          <p:cNvSpPr/>
          <p:nvPr/>
        </p:nvSpPr>
        <p:spPr>
          <a:xfrm>
            <a:off x="4367808" y="116632"/>
            <a:ext cx="7632848" cy="331236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F306DF-96EE-CB67-170D-643C888B4518}"/>
              </a:ext>
            </a:extLst>
          </p:cNvPr>
          <p:cNvSpPr/>
          <p:nvPr/>
        </p:nvSpPr>
        <p:spPr>
          <a:xfrm>
            <a:off x="4439816" y="188640"/>
            <a:ext cx="7535567" cy="530441"/>
          </a:xfrm>
          <a:prstGeom prst="rect">
            <a:avLst/>
          </a:prstGeom>
          <a:solidFill>
            <a:srgbClr val="00CCFF"/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6507C3-26EE-1F33-5364-B501AAD203E0}"/>
              </a:ext>
            </a:extLst>
          </p:cNvPr>
          <p:cNvSpPr/>
          <p:nvPr/>
        </p:nvSpPr>
        <p:spPr>
          <a:xfrm>
            <a:off x="4439816" y="764704"/>
            <a:ext cx="1368152" cy="1224136"/>
          </a:xfrm>
          <a:prstGeom prst="rect">
            <a:avLst/>
          </a:prstGeom>
          <a:solidFill>
            <a:srgbClr val="00CCFF"/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E15E64-8946-41EC-A62D-371A50FEA84C}"/>
              </a:ext>
            </a:extLst>
          </p:cNvPr>
          <p:cNvSpPr txBox="1"/>
          <p:nvPr/>
        </p:nvSpPr>
        <p:spPr>
          <a:xfrm>
            <a:off x="4474866" y="256297"/>
            <a:ext cx="746546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txBody>
          <a:bodyPr wrap="square" rIns="90000" rtlCol="0">
            <a:spAutoFit/>
          </a:bodyPr>
          <a:lstStyle/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This is a paragraph</a:t>
            </a:r>
            <a:endParaRPr lang="en-CA" b="1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055425-F516-0858-BF38-87FEE6565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17" y="260648"/>
            <a:ext cx="3457143" cy="22380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B6CE4F-321E-A6FD-1A6B-D71BB5882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832" y="855885"/>
            <a:ext cx="1123810" cy="104761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172812E-135A-AD70-16AA-7FE7CE181696}"/>
              </a:ext>
            </a:extLst>
          </p:cNvPr>
          <p:cNvSpPr/>
          <p:nvPr/>
        </p:nvSpPr>
        <p:spPr>
          <a:xfrm>
            <a:off x="5888360" y="764704"/>
            <a:ext cx="1368152" cy="1224136"/>
          </a:xfrm>
          <a:prstGeom prst="rect">
            <a:avLst/>
          </a:prstGeom>
          <a:solidFill>
            <a:srgbClr val="00CCFF"/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2F53ACF-66A7-F4E5-58FF-E078F599A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376" y="855885"/>
            <a:ext cx="1123810" cy="104761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9087F1F-955B-DD9D-0293-D8E27655E11E}"/>
              </a:ext>
            </a:extLst>
          </p:cNvPr>
          <p:cNvSpPr/>
          <p:nvPr/>
        </p:nvSpPr>
        <p:spPr>
          <a:xfrm>
            <a:off x="7320136" y="764704"/>
            <a:ext cx="1368152" cy="1224136"/>
          </a:xfrm>
          <a:prstGeom prst="rect">
            <a:avLst/>
          </a:prstGeom>
          <a:solidFill>
            <a:srgbClr val="00CCFF"/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8371522-C61C-D1BF-3E51-97376333C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152" y="855885"/>
            <a:ext cx="1123810" cy="104761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085EA91-F454-89FE-CE3C-425E126B53A2}"/>
              </a:ext>
            </a:extLst>
          </p:cNvPr>
          <p:cNvSpPr txBox="1"/>
          <p:nvPr/>
        </p:nvSpPr>
        <p:spPr>
          <a:xfrm>
            <a:off x="30588" y="2786008"/>
            <a:ext cx="4223792" cy="1862048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glow rad="101600">
                    <a:srgbClr val="FF00FF">
                      <a:alpha val="6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How elements flow onto the page: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7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element is assigned a slot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Slots are arranged based on block or inline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element goes into its slot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b="1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EFFC418-C27B-6015-CAEA-18AB3C869F8C}"/>
              </a:ext>
            </a:extLst>
          </p:cNvPr>
          <p:cNvSpPr txBox="1"/>
          <p:nvPr/>
        </p:nvSpPr>
        <p:spPr>
          <a:xfrm>
            <a:off x="319592" y="4509120"/>
            <a:ext cx="3934788" cy="1862048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  <a:effectLst>
                  <a:glow rad="101600">
                    <a:srgbClr val="FF00FF">
                      <a:alpha val="6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Every element has a position property:</a:t>
            </a:r>
          </a:p>
          <a:p>
            <a:pPr algn="l"/>
            <a:endParaRPr lang="en-US" sz="7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F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static (default)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absolute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fixed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sticky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3EAAC2F-B2E0-2251-634D-AB8D2663DE49}"/>
              </a:ext>
            </a:extLst>
          </p:cNvPr>
          <p:cNvSpPr/>
          <p:nvPr/>
        </p:nvSpPr>
        <p:spPr>
          <a:xfrm>
            <a:off x="4439816" y="2061754"/>
            <a:ext cx="7535567" cy="530441"/>
          </a:xfrm>
          <a:prstGeom prst="rect">
            <a:avLst/>
          </a:prstGeom>
          <a:solidFill>
            <a:srgbClr val="00CCFF"/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83258E5-4D2C-D7BD-3F6B-65BA55A71E9F}"/>
              </a:ext>
            </a:extLst>
          </p:cNvPr>
          <p:cNvSpPr txBox="1"/>
          <p:nvPr/>
        </p:nvSpPr>
        <p:spPr>
          <a:xfrm>
            <a:off x="4474866" y="2129411"/>
            <a:ext cx="746546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txBody>
          <a:bodyPr wrap="square" rIns="90000" rtlCol="0">
            <a:spAutoFit/>
          </a:bodyPr>
          <a:lstStyle/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This is a paragraph</a:t>
            </a:r>
            <a:endParaRPr lang="en-CA" b="1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0EB432A-F5B5-E5BF-296D-FD6BC6F77F54}"/>
              </a:ext>
            </a:extLst>
          </p:cNvPr>
          <p:cNvSpPr/>
          <p:nvPr/>
        </p:nvSpPr>
        <p:spPr>
          <a:xfrm>
            <a:off x="4464727" y="2677594"/>
            <a:ext cx="7535567" cy="530441"/>
          </a:xfrm>
          <a:prstGeom prst="rect">
            <a:avLst/>
          </a:prstGeom>
          <a:solidFill>
            <a:srgbClr val="00CCFF"/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09C65C9-914D-E5B9-C062-44330EB8B1E3}"/>
              </a:ext>
            </a:extLst>
          </p:cNvPr>
          <p:cNvSpPr txBox="1"/>
          <p:nvPr/>
        </p:nvSpPr>
        <p:spPr>
          <a:xfrm>
            <a:off x="4499777" y="2745251"/>
            <a:ext cx="746546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txBody>
          <a:bodyPr wrap="square" rIns="90000" rtlCol="0">
            <a:spAutoFit/>
          </a:bodyPr>
          <a:lstStyle/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This is a paragraph</a:t>
            </a:r>
            <a:endParaRPr lang="en-CA" b="1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8EA3CC-855C-7E7E-622F-5969E6C34B21}"/>
              </a:ext>
            </a:extLst>
          </p:cNvPr>
          <p:cNvSpPr txBox="1"/>
          <p:nvPr/>
        </p:nvSpPr>
        <p:spPr>
          <a:xfrm>
            <a:off x="4799856" y="4310008"/>
            <a:ext cx="7140475" cy="923330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Static is the default.  It is what we’ve been using since the beginning of the course.  There is a slot for the element on the page and the element slides right into the slot.  Easy! </a:t>
            </a:r>
            <a:endParaRPr lang="en-CA" b="1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25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F5E819-30BE-6E6C-1C26-51D06CBFD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CSS Positioning</a:t>
            </a:r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B7030-4C8C-42C3-05D7-B86FE46C35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relative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287942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E19FF"/>
      </a:hlink>
      <a:folHlink>
        <a:srgbClr val="FE19F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Ins="90000" rtlCol="0">
        <a:spAutoFit/>
      </a:bodyPr>
      <a:lstStyle>
        <a:defPPr algn="l">
          <a:defRPr b="1" dirty="0" err="1" smtClean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153242</TotalTime>
  <Words>845</Words>
  <Application>Microsoft Office PowerPoint</Application>
  <PresentationFormat>Widescreen</PresentationFormat>
  <Paragraphs>144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Mistral</vt:lpstr>
      <vt:lpstr>Montserrat ExtraBold</vt:lpstr>
      <vt:lpstr>Office Theme</vt:lpstr>
      <vt:lpstr>Week 9</vt:lpstr>
      <vt:lpstr>display</vt:lpstr>
      <vt:lpstr>Stuff</vt:lpstr>
      <vt:lpstr>Display</vt:lpstr>
      <vt:lpstr>Min-height, min-width</vt:lpstr>
      <vt:lpstr>Containers</vt:lpstr>
      <vt:lpstr>Basic Positioning</vt:lpstr>
      <vt:lpstr>PowerPoint Presentation</vt:lpstr>
      <vt:lpstr>CSS Positioning</vt:lpstr>
      <vt:lpstr>PowerPoint Presentation</vt:lpstr>
      <vt:lpstr>Yourturn1 – Part A</vt:lpstr>
      <vt:lpstr>PowerPoint Presentation</vt:lpstr>
      <vt:lpstr>PowerPoint Presentation</vt:lpstr>
      <vt:lpstr>Yourturn1 – Part B</vt:lpstr>
      <vt:lpstr>PowerPoint Presentation</vt:lpstr>
      <vt:lpstr>PowerPoint Presentation</vt:lpstr>
      <vt:lpstr>Yourturn1 – Part C</vt:lpstr>
      <vt:lpstr>PowerPoint Presentation</vt:lpstr>
      <vt:lpstr>PowerPoint Presentation</vt:lpstr>
      <vt:lpstr>Yourturn1 – Part D</vt:lpstr>
      <vt:lpstr>Summary</vt:lpstr>
      <vt:lpstr>PowerPoint Presentation</vt:lpstr>
      <vt:lpstr>Yourturn1 – Part E</vt:lpstr>
      <vt:lpstr>Positioning</vt:lpstr>
      <vt:lpstr>Media Queries</vt:lpstr>
      <vt:lpstr>MediaQueries</vt:lpstr>
      <vt:lpstr>Bringingittogether</vt:lpstr>
      <vt:lpstr>YourTurn2 – Let’s do the first one together</vt:lpstr>
      <vt:lpstr>Custom properties</vt:lpstr>
      <vt:lpstr>Yourturn 3 – Go back to yourturn 2 and use custom properties to improve the readability and maintainability of your code</vt:lpstr>
      <vt:lpstr>A bit of fun</vt:lpstr>
      <vt:lpstr>IC9</vt:lpstr>
      <vt:lpstr>End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PROG11044:  Advanced Internet Web Applications – Web Services</dc:title>
  <dc:creator>Rich</dc:creator>
  <cp:lastModifiedBy>Rich Smith</cp:lastModifiedBy>
  <cp:revision>899</cp:revision>
  <cp:lastPrinted>2012-09-04T16:36:51Z</cp:lastPrinted>
  <dcterms:created xsi:type="dcterms:W3CDTF">2010-08-27T19:06:25Z</dcterms:created>
  <dcterms:modified xsi:type="dcterms:W3CDTF">2025-11-06T20:56:05Z</dcterms:modified>
</cp:coreProperties>
</file>